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0"/>
  </p:notesMasterIdLst>
  <p:handoutMasterIdLst>
    <p:handoutMasterId r:id="rId11"/>
  </p:handoutMasterIdLst>
  <p:sldIdLst>
    <p:sldId id="450" r:id="rId2"/>
    <p:sldId id="475" r:id="rId3"/>
    <p:sldId id="476" r:id="rId4"/>
    <p:sldId id="456" r:id="rId5"/>
    <p:sldId id="470" r:id="rId6"/>
    <p:sldId id="471" r:id="rId7"/>
    <p:sldId id="474" r:id="rId8"/>
    <p:sldId id="45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009900"/>
    <a:srgbClr val="006600"/>
    <a:srgbClr val="800000"/>
    <a:srgbClr val="CC0000"/>
    <a:srgbClr val="993300"/>
    <a:srgbClr val="FFFFFF"/>
    <a:srgbClr val="FFFF66"/>
    <a:srgbClr val="260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029" autoAdjust="0"/>
    <p:restoredTop sz="93548" autoAdjust="0"/>
  </p:normalViewPr>
  <p:slideViewPr>
    <p:cSldViewPr>
      <p:cViewPr>
        <p:scale>
          <a:sx n="70" d="100"/>
          <a:sy n="70" d="100"/>
        </p:scale>
        <p:origin x="-157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DEB1341-C8FE-4B8A-8449-F406F9065617}" type="datetimeFigureOut">
              <a:rPr lang="id-ID"/>
              <a:pPr>
                <a:defRPr/>
              </a:pPr>
              <a:t>15/05/2013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3C0E1C-7098-4795-96D2-8335A26B34B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5C71B3C-6398-4BAB-8632-097B048D19F6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F1410E-6BFA-4F0A-A421-9231AC80F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95E10-59EE-41CB-ABCF-3E392E847A4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irelight title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671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/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96B2B89-BB09-4E49-A137-7C73774A2746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076AA6F-515A-445A-B59D-A3153B8E3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3C29-C619-4293-B9CB-265E46066F0B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A2DAB-7600-4006-8425-423759A2D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9115F-07BE-4D91-944D-7966A2F8BAAA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C3BE4-3EAD-4558-B3FF-D340F4360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92FA-DC55-43EC-9584-8025C3196B1B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29FAE-A6C6-44C7-9BBC-3DFE23344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irelight section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/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0A8EA-6218-42F4-BC52-FC3097E78D9F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6B52-092B-470F-9E05-244291029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4DB1E-7623-4810-AE67-6223C7A107A2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D0E4-89CC-4B5B-A167-2B6B040F77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AC24F-8751-4580-81E9-CF483F9F2E7B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630C5-D8B8-4EC2-91D3-2365E1137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384D8-8237-415D-B9EE-E5CE807B4AF6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6269A-D006-4654-B880-22D64861D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50E9-27E9-463A-912B-CEA9F715775F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2F157-998D-49DA-909C-F0D329FE2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ontent caption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04F2-70B4-46AF-AF64-C778C0154715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C6A25-4F1B-4354-8B3A-4E0962874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ontent caption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anchor="t" anchorCtr="0"/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F446A-5285-47B5-95F1-6BD40F18D95C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26F08-63EA-48F5-8C58-A9C28742E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Firelight content.pn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963" y="274638"/>
            <a:ext cx="568007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fld id="{97B8DF11-B3B9-4737-AEE2-54932ECD8ADD}" type="datetimeFigureOut">
              <a:rPr lang="en-US"/>
              <a:pPr>
                <a:defRPr/>
              </a:pPr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fld id="{0A2C30EE-F509-4104-B1B2-DF33BAB98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39" r:id="rId1"/>
    <p:sldLayoutId id="2147484432" r:id="rId2"/>
    <p:sldLayoutId id="2147484440" r:id="rId3"/>
    <p:sldLayoutId id="2147484433" r:id="rId4"/>
    <p:sldLayoutId id="2147484434" r:id="rId5"/>
    <p:sldLayoutId id="2147484435" r:id="rId6"/>
    <p:sldLayoutId id="2147484436" r:id="rId7"/>
    <p:sldLayoutId id="2147484441" r:id="rId8"/>
    <p:sldLayoutId id="2147484442" r:id="rId9"/>
    <p:sldLayoutId id="2147484437" r:id="rId10"/>
    <p:sldLayoutId id="21474844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9pPr>
    </p:titleStyle>
    <p:bodyStyle>
      <a:lvl1pPr marL="342900" indent="-342900" algn="l" rtl="0" eaLnBrk="0" fontAlgn="base" hangingPunct="0">
        <a:spcBef>
          <a:spcPts val="1500"/>
        </a:spcBef>
        <a:spcAft>
          <a:spcPct val="0"/>
        </a:spcAft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ts val="1500"/>
        </a:spcBef>
        <a:spcAft>
          <a:spcPct val="0"/>
        </a:spcAft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1500"/>
        </a:spcBef>
        <a:spcAft>
          <a:spcPct val="0"/>
        </a:spcAft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ts val="1500"/>
        </a:spcBef>
        <a:spcAft>
          <a:spcPct val="0"/>
        </a:spcAft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ts val="1500"/>
        </a:spcBef>
        <a:spcAft>
          <a:spcPct val="0"/>
        </a:spcAft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rot="10800000">
            <a:off x="800672" y="1219201"/>
            <a:ext cx="77724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1092" y="-12876"/>
            <a:ext cx="78486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r" eaLnBrk="0" hangingPunct="0"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(Mei 2013)       </a:t>
            </a:r>
            <a:r>
              <a:rPr lang="en-US" sz="80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IN</a:t>
            </a:r>
            <a:r>
              <a:rPr lang="en-US" sz="54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SIDE</a:t>
            </a:r>
            <a:r>
              <a:rPr lang="en-US" sz="26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600" b="1" dirty="0">
              <a:ln>
                <a:solidFill>
                  <a:srgbClr val="FFFF99"/>
                </a:solidFill>
              </a:ln>
              <a:solidFill>
                <a:srgbClr val="FFFF00"/>
              </a:solidFill>
              <a:latin typeface="Footlight MT Light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2800" b="1" dirty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The Cambridge Condominium</a:t>
            </a:r>
          </a:p>
          <a:p>
            <a:pPr algn="r" eaLnBrk="0" hangingPunct="0">
              <a:defRPr/>
            </a:pPr>
            <a:r>
              <a:rPr lang="en-US" sz="26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id-ID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52" y="1748909"/>
            <a:ext cx="8610600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Pesan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dari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 General Manager,</a:t>
            </a: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just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Memasuki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Bulan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Mei 2013,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Bersama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dengan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pihak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Developer,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kami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sedang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melaksanakan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Persiapan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Rapat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UMUM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dalam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kaitan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Pembentukan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PPPSRS -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Perhimpunan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Pemilik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Penghuni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Satuan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Rumah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Susun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Cambridge yang </a:t>
            </a:r>
            <a:r>
              <a:rPr lang="en-US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akan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kami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laksanakan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pada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 algn="just"/>
            <a:r>
              <a:rPr lang="en-US" sz="23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Tanggal</a:t>
            </a:r>
            <a:r>
              <a:rPr lang="en-US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:</a:t>
            </a:r>
            <a:r>
              <a:rPr lang="en-US" sz="23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1 </a:t>
            </a:r>
            <a:r>
              <a:rPr lang="en-US" sz="23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Juni</a:t>
            </a:r>
            <a:r>
              <a:rPr lang="en-US" sz="23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2013 </a:t>
            </a:r>
            <a:r>
              <a:rPr lang="en-US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Jam : </a:t>
            </a:r>
            <a:r>
              <a:rPr lang="en-US" sz="23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14.00 </a:t>
            </a:r>
            <a:r>
              <a:rPr lang="en-US" sz="23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Tempat</a:t>
            </a:r>
            <a:r>
              <a:rPr lang="en-US" sz="2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: </a:t>
            </a:r>
            <a:r>
              <a:rPr lang="en-US" sz="23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Auditorium </a:t>
            </a:r>
            <a:r>
              <a:rPr lang="en-US" sz="23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Lantai</a:t>
            </a:r>
            <a:r>
              <a:rPr lang="en-US" sz="23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6.</a:t>
            </a:r>
          </a:p>
          <a:p>
            <a:pPr algn="just"/>
            <a:endParaRPr lang="en-US" sz="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just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Kami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mengharapkan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PARTISIPASI PENUH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dari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seluruh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Resident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guna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mensukseskan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ACARA yang SANGAT PENTING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ini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pPr algn="just"/>
            <a:endParaRPr lang="en-US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just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Hal lain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bahwa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sebelum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kita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bersama-sama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menentukan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POLA PEMBAGIAN TEMPAT PARKIR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setelah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terbentuknya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Kepengurusan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PPPSRS,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kami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Terus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MENGHIMBAU &amp; MEMOHON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kepada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seluruh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Resident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tetap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PARKIR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mobil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yang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jarang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pakai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/HANYA DITITIP,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Lantai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4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saja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+ PARKIR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MOTOR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pada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tempatnya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demi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KEADILAN &amp; KENYAMANAN  BAGI SESAMA RESIDENT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just"/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just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Condominium Management </a:t>
            </a:r>
          </a:p>
        </p:txBody>
      </p:sp>
      <p:sp>
        <p:nvSpPr>
          <p:cNvPr id="5" name="Explosion 2 4"/>
          <p:cNvSpPr/>
          <p:nvPr/>
        </p:nvSpPr>
        <p:spPr>
          <a:xfrm rot="20683133">
            <a:off x="-279967" y="-372497"/>
            <a:ext cx="3810000" cy="2057400"/>
          </a:xfrm>
          <a:prstGeom prst="irregularSeal2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convex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TERBARU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15 Mei 2013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4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rot="10800000">
            <a:off x="800672" y="1219201"/>
            <a:ext cx="77724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1092" y="-12876"/>
            <a:ext cx="78486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r" eaLnBrk="0" hangingPunct="0"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(Mei 2013)       </a:t>
            </a:r>
            <a:r>
              <a:rPr lang="en-US" sz="80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IN</a:t>
            </a:r>
            <a:r>
              <a:rPr lang="en-US" sz="54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SIDE</a:t>
            </a:r>
            <a:r>
              <a:rPr lang="en-US" sz="26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600" b="1" dirty="0">
              <a:ln>
                <a:solidFill>
                  <a:srgbClr val="FFFF99"/>
                </a:solidFill>
              </a:ln>
              <a:solidFill>
                <a:srgbClr val="FFFF00"/>
              </a:solidFill>
              <a:latin typeface="Footlight MT Light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2800" b="1" dirty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The Cambridge Condominium</a:t>
            </a:r>
          </a:p>
          <a:p>
            <a:pPr algn="r" eaLnBrk="0" hangingPunct="0">
              <a:defRPr/>
            </a:pPr>
            <a:r>
              <a:rPr lang="en-US" sz="26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id-ID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52" y="1787856"/>
            <a:ext cx="861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INFORMASI &amp; UNDANGAN</a:t>
            </a: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RAPAT UMUM ANGGOTA </a:t>
            </a:r>
            <a:endParaRPr lang="en-US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DALAM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RANGKA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PEMBENTUKAN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PPPSRS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Cambridge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PENGESAHAN ANGGARAN DASAR &amp; ANGGARAN RUMAH TANGGA 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Cambridge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Medan,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Akan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diadakan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apat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Umum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Anggota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pada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,</a:t>
            </a:r>
          </a:p>
          <a:p>
            <a:pPr algn="ctr"/>
            <a:endParaRPr lang="en-US" sz="1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TANGGAL :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01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Juni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2013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JAM :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14.00 - 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Selesai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TEMPAT :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Ruang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Auditorium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Lantai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6 </a:t>
            </a:r>
          </a:p>
          <a:p>
            <a:pPr algn="just"/>
            <a:endParaRPr lang="en-U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Mohon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DUKUNGAN POSITIF &amp; DOA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dari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seluruh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Resident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tercapai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terciptanya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PERHIMPUNAN  yang ADIL,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TENTRAM,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DAMAI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&amp; SEJAHTERA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kita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semua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n-US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Condominium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Management </a:t>
            </a:r>
          </a:p>
        </p:txBody>
      </p:sp>
    </p:spTree>
  </p:cSld>
  <p:clrMapOvr>
    <a:masterClrMapping/>
  </p:clrMapOvr>
  <p:transition spd="slow" advClick="0" advTm="40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rot="10800000">
            <a:off x="800672" y="1219201"/>
            <a:ext cx="77724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1092" y="-12876"/>
            <a:ext cx="78486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r" eaLnBrk="0" hangingPunct="0"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(Mei 2013)       </a:t>
            </a:r>
            <a:r>
              <a:rPr lang="en-US" sz="80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IN</a:t>
            </a:r>
            <a:r>
              <a:rPr lang="en-US" sz="54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SIDE</a:t>
            </a:r>
            <a:r>
              <a:rPr lang="en-US" sz="26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600" b="1" dirty="0">
              <a:ln>
                <a:solidFill>
                  <a:srgbClr val="FFFF99"/>
                </a:solidFill>
              </a:ln>
              <a:solidFill>
                <a:srgbClr val="FFFF00"/>
              </a:solidFill>
              <a:latin typeface="Footlight MT Light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2800" b="1" dirty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The Cambridge Condominium</a:t>
            </a:r>
          </a:p>
          <a:p>
            <a:pPr algn="r" eaLnBrk="0" hangingPunct="0">
              <a:defRPr/>
            </a:pPr>
            <a:r>
              <a:rPr lang="en-US" sz="26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id-ID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152" y="2023170"/>
            <a:ext cx="8610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INFORMASI &amp; </a:t>
            </a:r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PENDAFTARAN</a:t>
            </a:r>
            <a:endParaRPr lang="en-US" sz="2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PENDAFTARAN CALON PENGURUS PPPSRS 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(Terbuka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Bagi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Seluruh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Resident)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Syarat-syarat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,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silahkan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baca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Draft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AD &amp;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ART</a:t>
            </a:r>
          </a:p>
          <a:p>
            <a:pPr algn="ctr"/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ibuka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mulai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Tanggal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: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17 Mei 2013</a:t>
            </a:r>
          </a:p>
          <a:p>
            <a:pPr algn="ctr"/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Ditutup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pada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Tangal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: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31 Mei 2013 Jam 17.00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just"/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Mohon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DUKUNGAN POSITIF &amp; DOA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dari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seluruh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Resident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tercapai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&amp;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terciptanya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PERHIMPUNAN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yang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ADIL,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TENTRAM DAMAI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&amp; SEJAHTERA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kita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semua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 </a:t>
            </a:r>
          </a:p>
          <a:p>
            <a:pPr algn="ctr"/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endParaRPr lang="en-US" sz="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Condominium Management </a:t>
            </a:r>
          </a:p>
        </p:txBody>
      </p:sp>
    </p:spTree>
  </p:cSld>
  <p:clrMapOvr>
    <a:masterClrMapping/>
  </p:clrMapOvr>
  <p:transition spd="slow" advClick="0" advTm="40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rot="10800000">
            <a:off x="609600" y="1281751"/>
            <a:ext cx="777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1092" y="-12876"/>
            <a:ext cx="78486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r" eaLnBrk="0" hangingPunct="0"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(Mei 2013)       </a:t>
            </a:r>
            <a:r>
              <a:rPr lang="en-US" sz="80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IN</a:t>
            </a:r>
            <a:r>
              <a:rPr lang="en-US" sz="54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SIDE</a:t>
            </a:r>
            <a:r>
              <a:rPr lang="en-US" sz="26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600" b="1" dirty="0">
              <a:ln>
                <a:solidFill>
                  <a:srgbClr val="FFFF99"/>
                </a:solidFill>
              </a:ln>
              <a:solidFill>
                <a:srgbClr val="FFFF00"/>
              </a:solidFill>
              <a:latin typeface="Footlight MT Light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2800" b="1" dirty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The Cambridge Condominium</a:t>
            </a:r>
          </a:p>
          <a:p>
            <a:pPr algn="r" eaLnBrk="0" hangingPunct="0">
              <a:defRPr/>
            </a:pPr>
            <a:r>
              <a:rPr lang="en-US" sz="26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id-ID" dirty="0">
              <a:solidFill>
                <a:srgbClr val="FFFF00"/>
              </a:solidFill>
              <a:latin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762000" y="1219201"/>
            <a:ext cx="777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304800" y="1437144"/>
            <a:ext cx="83058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000" b="1" u="sng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Info INSIDE </a:t>
            </a:r>
            <a:r>
              <a:rPr lang="en-US" sz="20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/ News </a:t>
            </a:r>
            <a:r>
              <a:rPr lang="en-US" sz="2000" b="1" u="sng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of INSIDE </a:t>
            </a:r>
          </a:p>
          <a:p>
            <a:pPr>
              <a:defRPr/>
            </a:pPr>
            <a:endParaRPr lang="en-US" sz="1000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Untuk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info INSIDE yang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di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tampilkan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di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Resident Info TV Channel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pada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bulan-bulan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sebelumnya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dapat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dilihat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kembali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di</a:t>
            </a:r>
            <a:r>
              <a:rPr lang="en-US" sz="2000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en-US" sz="20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www.cambridge.co.id</a:t>
            </a:r>
            <a:endParaRPr lang="en-US" sz="2000" b="1" u="sng" dirty="0">
              <a:solidFill>
                <a:schemeClr val="accent5">
                  <a:lumMod val="60000"/>
                  <a:lumOff val="4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Terutama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bagi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Resident 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yang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baru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diwajibkan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untuk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membaca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dan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memahaminya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serta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mensosialisasikan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kepada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seluruh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keluarga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dan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pekerja-pekerjanya</a:t>
            </a:r>
            <a:r>
              <a:rPr lang="en-US" sz="2000" dirty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 </a:t>
            </a:r>
            <a:endParaRPr lang="en-US" sz="2000" dirty="0" smtClean="0">
              <a:solidFill>
                <a:srgbClr val="FFFF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Kerjasama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Resident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dalam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hal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ini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sangat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kami</a:t>
            </a: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hargai</a:t>
            </a:r>
            <a:endParaRPr lang="en-US" sz="2000" dirty="0">
              <a:solidFill>
                <a:srgbClr val="FFFF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1152" y="4540984"/>
            <a:ext cx="83058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Please visit our </a:t>
            </a:r>
            <a:r>
              <a:rPr lang="en-US" sz="20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website at </a:t>
            </a:r>
            <a:r>
              <a:rPr lang="en-US" sz="2000" dirty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: </a:t>
            </a:r>
            <a:r>
              <a:rPr lang="en-US" sz="2000" b="1" u="sng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www.cambridge.co.id</a:t>
            </a:r>
            <a:endParaRPr lang="en-US" sz="2000" b="1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To update previous and current events, You are required to pass on every detail of Information to your family members as well as to your private workers (</a:t>
            </a:r>
            <a:r>
              <a:rPr lang="en-US" sz="2000" dirty="0" err="1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i.e</a:t>
            </a:r>
            <a:r>
              <a:rPr lang="en-US" sz="20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maids, drivers etc).</a:t>
            </a:r>
          </a:p>
          <a:p>
            <a:pPr>
              <a:defRPr/>
            </a:pPr>
            <a:r>
              <a:rPr lang="en-US" sz="2000" dirty="0" smtClean="0">
                <a:solidFill>
                  <a:srgbClr val="FFFF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Your COOPERATION on this matter is highly appreciated.</a:t>
            </a:r>
            <a:endParaRPr lang="en-US" sz="2000" dirty="0">
              <a:solidFill>
                <a:srgbClr val="FFFF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Click="0" advTm="4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39750" y="200025"/>
            <a:ext cx="8070850" cy="6416205"/>
            <a:chOff x="539750" y="200025"/>
            <a:chExt cx="8070850" cy="6416205"/>
          </a:xfrm>
        </p:grpSpPr>
        <p:sp>
          <p:nvSpPr>
            <p:cNvPr id="22" name="Round Diagonal Corner Rectangle 21"/>
            <p:cNvSpPr/>
            <p:nvPr/>
          </p:nvSpPr>
          <p:spPr>
            <a:xfrm>
              <a:off x="685800" y="2286000"/>
              <a:ext cx="1600200" cy="4322763"/>
            </a:xfrm>
            <a:prstGeom prst="round2DiagRect">
              <a:avLst/>
            </a:prstGeom>
            <a:solidFill>
              <a:srgbClr val="FFFF00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grpSp>
          <p:nvGrpSpPr>
            <p:cNvPr id="23" name="Group 17"/>
            <p:cNvGrpSpPr/>
            <p:nvPr/>
          </p:nvGrpSpPr>
          <p:grpSpPr>
            <a:xfrm>
              <a:off x="609600" y="200025"/>
              <a:ext cx="7696200" cy="1231900"/>
              <a:chOff x="609600" y="200025"/>
              <a:chExt cx="7696200" cy="1231900"/>
            </a:xfrm>
          </p:grpSpPr>
          <p:grpSp>
            <p:nvGrpSpPr>
              <p:cNvPr id="32" name="Group 6"/>
              <p:cNvGrpSpPr>
                <a:grpSpLocks/>
              </p:cNvGrpSpPr>
              <p:nvPr/>
            </p:nvGrpSpPr>
            <p:grpSpPr bwMode="auto">
              <a:xfrm>
                <a:off x="609600" y="200025"/>
                <a:ext cx="7696200" cy="1231900"/>
                <a:chOff x="914400" y="4822208"/>
                <a:chExt cx="7696200" cy="1232848"/>
              </a:xfrm>
            </p:grpSpPr>
            <p:sp>
              <p:nvSpPr>
                <p:cNvPr id="35" name="Round Diagonal Corner Rectangle 34"/>
                <p:cNvSpPr/>
                <p:nvPr/>
              </p:nvSpPr>
              <p:spPr>
                <a:xfrm>
                  <a:off x="914400" y="5341720"/>
                  <a:ext cx="7253288" cy="713336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003300"/>
                </a:solidFill>
                <a:ln w="127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b="1" dirty="0">
                      <a:ln w="10541" cmpd="sng">
                        <a:noFill/>
                        <a:prstDash val="solid"/>
                      </a:ln>
                      <a:solidFill>
                        <a:prstClr val="white"/>
                      </a:solidFill>
                    </a:rPr>
                    <a:t>.……………  </a:t>
                  </a:r>
                  <a:endParaRPr lang="en-US" dirty="0">
                    <a:ln w="10541" cmpd="sng">
                      <a:noFill/>
                      <a:prstDash val="solid"/>
                    </a:ln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Round Diagonal Corner Rectangle 35"/>
                <p:cNvSpPr/>
                <p:nvPr/>
              </p:nvSpPr>
              <p:spPr>
                <a:xfrm>
                  <a:off x="990600" y="5232098"/>
                  <a:ext cx="7510463" cy="76099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4300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1080000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ln w="10541" cmpd="sng">
                      <a:noFill/>
                      <a:prstDash val="solid"/>
                    </a:ln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7315200" y="4822208"/>
                  <a:ext cx="1295400" cy="12185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pic>
            <p:nvPicPr>
              <p:cNvPr id="33" name="Picture 2" descr="H:\GMTS\Logo Cambridge\CAMBRIDGE-4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177088" y="354013"/>
                <a:ext cx="990600" cy="904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Rectangle 14"/>
              <p:cNvSpPr>
                <a:spLocks noChangeArrowheads="1"/>
              </p:cNvSpPr>
              <p:nvPr/>
            </p:nvSpPr>
            <p:spPr bwMode="auto">
              <a:xfrm>
                <a:off x="6047096" y="741363"/>
                <a:ext cx="90441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6600"/>
                    </a:solidFill>
                    <a:latin typeface="Cambria" pitchFamily="18" charset="0"/>
                  </a:rPr>
                  <a:t>TIPS </a:t>
                </a:r>
                <a:endParaRPr lang="id-ID" sz="22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24" name="Picture 1" descr="mhtml:file://C:\Users\AP4741\Documents\GMTS\CAMBRIDGE%20CONDO\HOUSE%20Rules%20&amp;%20Regulations\Resident%20News\Inside%20December%202007.mht!http://www.pakubuwono6.com/news/inside/insidedecember2007/web/extinguisher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85825" y="2452688"/>
              <a:ext cx="1233488" cy="12334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" descr="mhtml:file://C:\Users\AP4741\Documents\GMTS\CAMBRIDGE%20CONDO\HOUSE%20Rules%20&amp;%20Regulations\Resident%20News\Inside%20December%202007.mht!http://www.pakubuwono6.com/news/inside/insidedecember2007/web/extinguisher3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00113" y="3824288"/>
              <a:ext cx="1212850" cy="1219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3" descr="mhtml:file://C:\Users\AP4741\Documents\GMTS\CAMBRIDGE%20CONDO\HOUSE%20Rules%20&amp;%20Regulations\Resident%20News\Inside%20December%202007.mht!http://www.pakubuwono6.com/news/inside/insidedecember2007/web/extinguisher4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89000" y="5207000"/>
              <a:ext cx="1204913" cy="12811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2362200" y="2362200"/>
              <a:ext cx="579913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 dirty="0">
                  <a:latin typeface="Berlin Sans FB Demi" pitchFamily="34" charset="0"/>
                </a:rPr>
                <a:t>Pressure gauge should be at GREEN </a:t>
              </a:r>
              <a:r>
                <a:rPr lang="en-US" sz="2000" b="1" dirty="0" smtClean="0">
                  <a:latin typeface="Berlin Sans FB Demi" pitchFamily="34" charset="0"/>
                </a:rPr>
                <a:t>Position.</a:t>
              </a:r>
              <a:endParaRPr lang="en-US" sz="2000" b="1" dirty="0">
                <a:latin typeface="Berlin Sans FB Demi" pitchFamily="34" charset="0"/>
              </a:endParaRPr>
            </a:p>
            <a:p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Jarum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penunjuk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tekanan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harus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pada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posisi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HIJAU.</a:t>
              </a:r>
              <a:endParaRPr lang="en-US" sz="2000" b="1" dirty="0">
                <a:solidFill>
                  <a:srgbClr val="FFFF00"/>
                </a:solidFill>
                <a:latin typeface="Berlin Sans FB Demi" pitchFamily="34" charset="0"/>
              </a:endParaRPr>
            </a:p>
          </p:txBody>
        </p:sp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2357438" y="3733800"/>
              <a:ext cx="62420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 dirty="0">
                  <a:latin typeface="Berlin Sans FB Demi" pitchFamily="34" charset="0"/>
                </a:rPr>
                <a:t>The hose has no crack &amp; must be free from obstacle.</a:t>
              </a:r>
            </a:p>
            <a:p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Selang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tidak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retak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dan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tidak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tersumbat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/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terhalang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.</a:t>
              </a:r>
              <a:endParaRPr lang="en-US" sz="2000" b="1" dirty="0">
                <a:solidFill>
                  <a:srgbClr val="FFFF00"/>
                </a:solidFill>
                <a:latin typeface="Berlin Sans FB Demi" pitchFamily="34" charset="0"/>
              </a:endParaRPr>
            </a:p>
          </p:txBody>
        </p:sp>
        <p:sp>
          <p:nvSpPr>
            <p:cNvPr id="29" name="TextBox 19"/>
            <p:cNvSpPr txBox="1">
              <a:spLocks noChangeArrowheads="1"/>
            </p:cNvSpPr>
            <p:nvPr/>
          </p:nvSpPr>
          <p:spPr bwMode="auto">
            <a:xfrm>
              <a:off x="2309813" y="5001904"/>
              <a:ext cx="6300787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 dirty="0">
                  <a:latin typeface="Berlin Sans FB Demi" pitchFamily="34" charset="0"/>
                </a:rPr>
                <a:t>Shake the extinguisher </a:t>
              </a:r>
              <a:r>
                <a:rPr lang="en-US" sz="2000" b="1" dirty="0" smtClean="0">
                  <a:latin typeface="Berlin Sans FB Demi" pitchFamily="34" charset="0"/>
                </a:rPr>
                <a:t>at least </a:t>
              </a:r>
              <a:r>
                <a:rPr lang="en-US" sz="2000" b="1" dirty="0">
                  <a:latin typeface="Berlin Sans FB Demi" pitchFamily="34" charset="0"/>
                </a:rPr>
                <a:t>every </a:t>
              </a:r>
              <a:r>
                <a:rPr lang="en-US" sz="2000" b="1" dirty="0" smtClean="0">
                  <a:latin typeface="Berlin Sans FB Demi" pitchFamily="34" charset="0"/>
                </a:rPr>
                <a:t>month.</a:t>
              </a:r>
              <a:endParaRPr lang="en-US" sz="2000" b="1" dirty="0">
                <a:latin typeface="Berlin Sans FB Demi" pitchFamily="34" charset="0"/>
              </a:endParaRPr>
            </a:p>
            <a:p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Kocok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dan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balikan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>
                  <a:solidFill>
                    <a:srgbClr val="FFFF00"/>
                  </a:solidFill>
                  <a:latin typeface="Berlin Sans FB Demi" pitchFamily="34" charset="0"/>
                </a:rPr>
                <a:t>tabung</a:t>
              </a:r>
              <a:r>
                <a:rPr lang="en-US" sz="2000" b="1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minimal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setiap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bulan</a:t>
              </a:r>
              <a:endParaRPr lang="en-US" sz="2000" b="1" dirty="0" smtClean="0">
                <a:solidFill>
                  <a:srgbClr val="FFFF00"/>
                </a:solidFill>
                <a:latin typeface="Berlin Sans FB Demi" pitchFamily="34" charset="0"/>
              </a:endParaRPr>
            </a:p>
          </p:txBody>
        </p:sp>
        <p:sp>
          <p:nvSpPr>
            <p:cNvPr id="30" name="TextBox 20"/>
            <p:cNvSpPr txBox="1">
              <a:spLocks noChangeArrowheads="1"/>
            </p:cNvSpPr>
            <p:nvPr/>
          </p:nvSpPr>
          <p:spPr bwMode="auto">
            <a:xfrm>
              <a:off x="539750" y="1414463"/>
              <a:ext cx="7308850" cy="1446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u="sng" dirty="0">
                  <a:latin typeface="Berlin Sans FB Demi" pitchFamily="34" charset="0"/>
                </a:rPr>
                <a:t>How to Maintenance Fire Extinguisher</a:t>
              </a:r>
            </a:p>
            <a:p>
              <a:r>
                <a:rPr lang="en-US" sz="2400" b="1" u="sng" dirty="0" err="1">
                  <a:solidFill>
                    <a:srgbClr val="FFFF00"/>
                  </a:solidFill>
                  <a:latin typeface="Berlin Sans FB Demi" pitchFamily="34" charset="0"/>
                </a:rPr>
                <a:t>Bagaimana</a:t>
              </a:r>
              <a:r>
                <a:rPr lang="en-US" sz="2400" b="1" u="sng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400" b="1" u="sng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Merawat</a:t>
              </a:r>
              <a:r>
                <a:rPr lang="en-US" sz="2400" b="1" u="sng" dirty="0" smtClean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400" b="1" u="sng" dirty="0" err="1">
                  <a:solidFill>
                    <a:srgbClr val="FFFF00"/>
                  </a:solidFill>
                  <a:latin typeface="Berlin Sans FB Demi" pitchFamily="34" charset="0"/>
                </a:rPr>
                <a:t>Tabung</a:t>
              </a:r>
              <a:r>
                <a:rPr lang="en-US" sz="2400" b="1" u="sng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400" b="1" u="sng" dirty="0" err="1">
                  <a:solidFill>
                    <a:srgbClr val="FFFF00"/>
                  </a:solidFill>
                  <a:latin typeface="Berlin Sans FB Demi" pitchFamily="34" charset="0"/>
                </a:rPr>
                <a:t>Pemadam</a:t>
              </a:r>
              <a:r>
                <a:rPr lang="en-US" sz="2400" b="1" u="sng" dirty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400" b="1" u="sng" dirty="0" err="1">
                  <a:solidFill>
                    <a:srgbClr val="FFFF00"/>
                  </a:solidFill>
                  <a:latin typeface="Berlin Sans FB Demi" pitchFamily="34" charset="0"/>
                </a:rPr>
                <a:t>Api</a:t>
              </a:r>
              <a:endParaRPr lang="en-US" sz="2400" b="1" u="sng" dirty="0">
                <a:solidFill>
                  <a:srgbClr val="FFFF00"/>
                </a:solidFill>
                <a:latin typeface="Berlin Sans FB Demi" pitchFamily="34" charset="0"/>
              </a:endParaRPr>
            </a:p>
            <a:p>
              <a:endParaRPr lang="en-US" sz="2000" dirty="0"/>
            </a:p>
            <a:p>
              <a:endParaRPr lang="id-ID" sz="20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06768" y="5908344"/>
              <a:ext cx="5638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Berlin Sans FB Demi" pitchFamily="34" charset="0"/>
                </a:rPr>
                <a:t>Refill is available. </a:t>
              </a:r>
            </a:p>
            <a:p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Kami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menyediakan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layanan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isi</a:t>
              </a:r>
              <a:r>
                <a:rPr lang="en-US" sz="2000" b="1" dirty="0" smtClean="0">
                  <a:solidFill>
                    <a:srgbClr val="FFFF00"/>
                  </a:solidFill>
                  <a:latin typeface="Berlin Sans FB Demi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FF00"/>
                  </a:solidFill>
                  <a:latin typeface="Berlin Sans FB Demi" pitchFamily="34" charset="0"/>
                </a:rPr>
                <a:t>Ulang</a:t>
              </a:r>
              <a:endParaRPr lang="id-ID" sz="2000" b="1" dirty="0">
                <a:solidFill>
                  <a:srgbClr val="FFFF00"/>
                </a:solidFill>
                <a:latin typeface="Berlin Sans FB Demi" pitchFamily="34" charset="0"/>
              </a:endParaRPr>
            </a:p>
          </p:txBody>
        </p:sp>
      </p:grpSp>
    </p:spTree>
  </p:cSld>
  <p:clrMapOvr>
    <a:masterClrMapping/>
  </p:clrMapOvr>
  <p:transition spd="slow" advClick="0" advTm="40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783026" y="1705302"/>
            <a:ext cx="7598974" cy="4724400"/>
          </a:xfrm>
          <a:prstGeom prst="roundRect">
            <a:avLst/>
          </a:prstGeom>
          <a:solidFill>
            <a:srgbClr val="C00000">
              <a:alpha val="81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ockwell" pitchFamily="18" charset="0"/>
                <a:ea typeface="+mn-ea"/>
                <a:cs typeface="+mn-cs"/>
              </a:rPr>
              <a:t>TEMPAT</a:t>
            </a:r>
            <a:r>
              <a:rPr kumimoji="0" lang="en-US" sz="2400" b="1" i="0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ockwell" pitchFamily="18" charset="0"/>
                <a:ea typeface="+mn-ea"/>
                <a:cs typeface="+mn-cs"/>
              </a:rPr>
              <a:t> SAMPAH DI TANGGA DARURAT</a:t>
            </a:r>
            <a:endParaRPr kumimoji="0" lang="en-US" sz="2400" b="1" i="0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ockwell" pitchFamily="18" charset="0"/>
                <a:ea typeface="+mn-ea"/>
                <a:cs typeface="+mn-cs"/>
              </a:rPr>
              <a:t>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" b="1" kern="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ockwell" pitchFamily="18" charset="0"/>
                <a:ea typeface="+mn-ea"/>
                <a:cs typeface="+mn-cs"/>
              </a:rPr>
              <a:t>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kern="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Diingatkan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kepada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seluruh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Resident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untuk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benar-benar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menggunakan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tempat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sampah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yang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sudah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kami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bedakan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WARNA PENUTUPNYA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kern="0" dirty="0" smtClean="0">
              <a:solidFill>
                <a:sysClr val="window" lastClr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Tempat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Sampah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dengan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PENUTUP WARNA </a:t>
            </a:r>
            <a:r>
              <a:rPr lang="en-US" sz="2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KUNING </a:t>
            </a:r>
            <a:r>
              <a:rPr lang="en-US" sz="2400" b="1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khusus</a:t>
            </a:r>
            <a:r>
              <a:rPr lang="en-US" sz="2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2400" b="1" kern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untuk</a:t>
            </a:r>
            <a:r>
              <a:rPr lang="en-US" sz="2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SAMPAH RUMAH TANGGA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kern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Tempat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Sampah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b="1" kern="0" dirty="0" err="1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dengan</a:t>
            </a:r>
            <a:r>
              <a:rPr lang="en-US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PENUTUP WARNA</a:t>
            </a:r>
            <a:r>
              <a:rPr lang="en-US" sz="2400" b="1" kern="0" dirty="0" smtClean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24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HIJAU </a:t>
            </a:r>
            <a:r>
              <a:rPr lang="en-US" sz="2400" b="1" kern="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khusus</a:t>
            </a:r>
            <a:r>
              <a:rPr lang="en-US" sz="24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2400" b="1" kern="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untuk</a:t>
            </a:r>
            <a:r>
              <a:rPr lang="en-US" sz="2400" b="1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 SAMPAH DAUR ULANG</a:t>
            </a:r>
          </a:p>
        </p:txBody>
      </p:sp>
      <p:grpSp>
        <p:nvGrpSpPr>
          <p:cNvPr id="3" name="Group 11"/>
          <p:cNvGrpSpPr/>
          <p:nvPr/>
        </p:nvGrpSpPr>
        <p:grpSpPr>
          <a:xfrm>
            <a:off x="733098" y="168493"/>
            <a:ext cx="7696200" cy="1231900"/>
            <a:chOff x="733098" y="168493"/>
            <a:chExt cx="7696200" cy="1231900"/>
          </a:xfrm>
        </p:grpSpPr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733098" y="168493"/>
              <a:ext cx="7696200" cy="1231900"/>
              <a:chOff x="914400" y="4822208"/>
              <a:chExt cx="7696200" cy="1232848"/>
            </a:xfrm>
          </p:grpSpPr>
          <p:sp>
            <p:nvSpPr>
              <p:cNvPr id="18" name="Round Diagonal Corner Rectangle 17"/>
              <p:cNvSpPr/>
              <p:nvPr/>
            </p:nvSpPr>
            <p:spPr>
              <a:xfrm>
                <a:off x="914400" y="5341720"/>
                <a:ext cx="7253288" cy="71333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003300"/>
              </a:solidFill>
              <a:ln w="12700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ln w="10541" cmpd="sng">
                      <a:noFill/>
                      <a:prstDash val="solid"/>
                    </a:ln>
                    <a:solidFill>
                      <a:prstClr val="white"/>
                    </a:solidFill>
                  </a:rPr>
                  <a:t>.……………  </a:t>
                </a:r>
                <a:endParaRPr lang="en-US" dirty="0">
                  <a:ln w="10541" cmpd="sng">
                    <a:noFill/>
                    <a:prstDash val="solid"/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Round Diagonal Corner Rectangle 18"/>
              <p:cNvSpPr/>
              <p:nvPr/>
            </p:nvSpPr>
            <p:spPr>
              <a:xfrm>
                <a:off x="990600" y="5232098"/>
                <a:ext cx="7510463" cy="76099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4300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080000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n w="10541" cmpd="sng">
                    <a:noFill/>
                    <a:prstDash val="solid"/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315200" y="4822208"/>
                <a:ext cx="1295400" cy="121855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6" name="Picture 2" descr="H:\GMTS\Logo Cambridge\CAMBRIDGE-4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00586" y="322481"/>
              <a:ext cx="990600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5257800" y="709831"/>
              <a:ext cx="195431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006600"/>
                  </a:solidFill>
                  <a:latin typeface="Cambria" pitchFamily="18" charset="0"/>
                </a:rPr>
                <a:t>KETENTUAN</a:t>
              </a:r>
              <a:endParaRPr lang="id-ID" dirty="0"/>
            </a:p>
          </p:txBody>
        </p:sp>
      </p:grpSp>
    </p:spTree>
  </p:cSld>
  <p:clrMapOvr>
    <a:masterClrMapping/>
  </p:clrMapOvr>
  <p:transition spd="slow" advClick="0" advTm="40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 Diagonal Corner Rectangle 14"/>
          <p:cNvSpPr/>
          <p:nvPr/>
        </p:nvSpPr>
        <p:spPr>
          <a:xfrm flipH="1">
            <a:off x="4648200" y="1724464"/>
            <a:ext cx="3581400" cy="4724400"/>
          </a:xfrm>
          <a:prstGeom prst="round2DiagRect">
            <a:avLst/>
          </a:prstGeom>
          <a:solidFill>
            <a:srgbClr val="CC0000"/>
          </a:solidFill>
          <a:ln w="114300"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/>
          </a:p>
        </p:txBody>
      </p:sp>
      <p:grpSp>
        <p:nvGrpSpPr>
          <p:cNvPr id="21" name="Group 6"/>
          <p:cNvGrpSpPr>
            <a:grpSpLocks/>
          </p:cNvGrpSpPr>
          <p:nvPr/>
        </p:nvGrpSpPr>
        <p:grpSpPr bwMode="auto">
          <a:xfrm>
            <a:off x="762000" y="200025"/>
            <a:ext cx="7696200" cy="1231900"/>
            <a:chOff x="914400" y="4822208"/>
            <a:chExt cx="7696200" cy="1232848"/>
          </a:xfrm>
        </p:grpSpPr>
        <p:sp>
          <p:nvSpPr>
            <p:cNvPr id="26" name="Round Diagonal Corner Rectangle 25"/>
            <p:cNvSpPr/>
            <p:nvPr/>
          </p:nvSpPr>
          <p:spPr>
            <a:xfrm>
              <a:off x="914400" y="5341720"/>
              <a:ext cx="7253288" cy="71333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3300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0541" cmpd="sng">
                    <a:noFill/>
                    <a:prstDash val="solid"/>
                  </a:ln>
                  <a:solidFill>
                    <a:prstClr val="white"/>
                  </a:solidFill>
                </a:rPr>
                <a:t>.……………  </a:t>
              </a:r>
              <a:endParaRPr lang="en-US" dirty="0">
                <a:ln w="10541" cmpd="sng">
                  <a:noFill/>
                  <a:prstDash val="solid"/>
                </a:ln>
                <a:solidFill>
                  <a:prstClr val="white"/>
                </a:solidFill>
              </a:endParaRPr>
            </a:p>
          </p:txBody>
        </p:sp>
        <p:sp>
          <p:nvSpPr>
            <p:cNvPr id="27" name="Round Diagonal Corner Rectangle 26"/>
            <p:cNvSpPr/>
            <p:nvPr/>
          </p:nvSpPr>
          <p:spPr>
            <a:xfrm>
              <a:off x="990600" y="5232098"/>
              <a:ext cx="7510463" cy="760998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4300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080000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n w="10541" cmpd="sng">
                  <a:noFill/>
                  <a:prstDash val="solid"/>
                </a:ln>
                <a:solidFill>
                  <a:prstClr val="white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7315200" y="4822208"/>
              <a:ext cx="1295400" cy="121855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22" name="Picture 2" descr="H:\GMTS\Logo Cambridge\CAMBRIDGE-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29488" y="354013"/>
            <a:ext cx="990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5334000" y="755650"/>
            <a:ext cx="173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6600"/>
                </a:solidFill>
                <a:latin typeface="Cambria" pitchFamily="18" charset="0"/>
              </a:rPr>
              <a:t>REMINDER</a:t>
            </a:r>
            <a:endParaRPr lang="id-ID"/>
          </a:p>
        </p:txBody>
      </p:sp>
      <p:pic>
        <p:nvPicPr>
          <p:cNvPr id="24" name="Picture 10" descr="mhtml:file://C:\Users\AP4741\Documents\GMTS\CAMBRIDGE%20CONDO\HOUSE%20Rules%20&amp;%20Regulations\Resident%20News\Inside%20December%202007.mht!http://www.pakubuwono6.com/news/inside/insidedecember2007/web/atten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630" y="1757582"/>
            <a:ext cx="3295650" cy="3790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4904096" y="1981200"/>
            <a:ext cx="3048000" cy="421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err="1">
                <a:latin typeface="Berlin Sans FB Demi" pitchFamily="34" charset="0"/>
              </a:rPr>
              <a:t>Sebelum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keluar</a:t>
            </a:r>
            <a:r>
              <a:rPr lang="en-US" sz="2000" dirty="0">
                <a:latin typeface="Berlin Sans FB Demi" pitchFamily="34" charset="0"/>
              </a:rPr>
              <a:t> dari Unit, </a:t>
            </a:r>
            <a:r>
              <a:rPr lang="en-US" sz="2000" dirty="0" err="1">
                <a:latin typeface="Berlin Sans FB Demi" pitchFamily="34" charset="0"/>
              </a:rPr>
              <a:t>pastikan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hal-hal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berikut</a:t>
            </a:r>
            <a:r>
              <a:rPr lang="en-US" sz="2000" dirty="0">
                <a:latin typeface="Berlin Sans FB Demi" pitchFamily="34" charset="0"/>
              </a:rPr>
              <a:t>:</a:t>
            </a:r>
            <a:endParaRPr lang="en-US" sz="800" dirty="0">
              <a:latin typeface="Berlin Sans FB Demi" pitchFamily="34" charset="0"/>
            </a:endParaRPr>
          </a:p>
          <a:p>
            <a:pPr>
              <a:defRPr/>
            </a:pPr>
            <a:endParaRPr lang="en-US" sz="800" dirty="0">
              <a:latin typeface="Berlin Sans FB Dem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2000" dirty="0" err="1">
                <a:latin typeface="Berlin Sans FB Demi" pitchFamily="34" charset="0"/>
              </a:rPr>
              <a:t>Matikan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Kran</a:t>
            </a:r>
            <a:r>
              <a:rPr lang="en-US" sz="2000" dirty="0">
                <a:latin typeface="Berlin Sans FB Demi" pitchFamily="34" charset="0"/>
              </a:rPr>
              <a:t> Air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2000" dirty="0" err="1">
                <a:latin typeface="Berlin Sans FB Demi" pitchFamily="34" charset="0"/>
              </a:rPr>
              <a:t>Matikan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Lampu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atau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alat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elektronik</a:t>
            </a:r>
            <a:r>
              <a:rPr lang="en-US" sz="2000" dirty="0">
                <a:latin typeface="Berlin Sans FB Demi" pitchFamily="34" charset="0"/>
              </a:rPr>
              <a:t> yang </a:t>
            </a:r>
            <a:r>
              <a:rPr lang="en-US" sz="2000" dirty="0" err="1">
                <a:latin typeface="Berlin Sans FB Demi" pitchFamily="34" charset="0"/>
              </a:rPr>
              <a:t>tidak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perlu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hidup</a:t>
            </a:r>
            <a:endParaRPr lang="en-US" sz="2000" dirty="0">
              <a:latin typeface="Berlin Sans FB Dem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2000" dirty="0" err="1">
                <a:latin typeface="Berlin Sans FB Demi" pitchFamily="34" charset="0"/>
              </a:rPr>
              <a:t>Matikan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Kompor</a:t>
            </a:r>
            <a:r>
              <a:rPr lang="en-US" sz="2000" dirty="0">
                <a:latin typeface="Berlin Sans FB Demi" pitchFamily="34" charset="0"/>
              </a:rPr>
              <a:t> GAS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2000" dirty="0" err="1">
                <a:latin typeface="Berlin Sans FB Demi" pitchFamily="34" charset="0"/>
              </a:rPr>
              <a:t>Tutup</a:t>
            </a:r>
            <a:r>
              <a:rPr lang="en-US" sz="2000" dirty="0">
                <a:latin typeface="Berlin Sans FB Demi" pitchFamily="34" charset="0"/>
              </a:rPr>
              <a:t> &amp; </a:t>
            </a:r>
            <a:r>
              <a:rPr lang="en-US" sz="2000" dirty="0" err="1">
                <a:latin typeface="Berlin Sans FB Demi" pitchFamily="34" charset="0"/>
              </a:rPr>
              <a:t>kunci</a:t>
            </a:r>
            <a:r>
              <a:rPr lang="en-US" sz="2000" dirty="0">
                <a:latin typeface="Berlin Sans FB Demi" pitchFamily="34" charset="0"/>
              </a:rPr>
              <a:t> Pintu2 &amp; jendela2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2000" dirty="0" err="1">
                <a:latin typeface="Berlin Sans FB Demi" pitchFamily="34" charset="0"/>
              </a:rPr>
              <a:t>Kunci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pintu</a:t>
            </a:r>
            <a:r>
              <a:rPr lang="en-US" sz="2000" dirty="0">
                <a:latin typeface="Berlin Sans FB Demi" pitchFamily="34" charset="0"/>
              </a:rPr>
              <a:t> </a:t>
            </a:r>
            <a:r>
              <a:rPr lang="en-US" sz="2000" dirty="0" err="1">
                <a:latin typeface="Berlin Sans FB Demi" pitchFamily="34" charset="0"/>
              </a:rPr>
              <a:t>Utama</a:t>
            </a:r>
            <a:r>
              <a:rPr lang="en-US" sz="2000" dirty="0">
                <a:latin typeface="Berlin Sans FB Demi" pitchFamily="34" charset="0"/>
              </a:rPr>
              <a:t> Unit</a:t>
            </a:r>
          </a:p>
          <a:p>
            <a:pPr>
              <a:defRPr/>
            </a:pPr>
            <a:endParaRPr lang="id-ID" sz="2000" dirty="0"/>
          </a:p>
        </p:txBody>
      </p:sp>
    </p:spTree>
  </p:cSld>
  <p:clrMapOvr>
    <a:masterClrMapping/>
  </p:clrMapOvr>
  <p:transition spd="slow" advClick="0" advTm="40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60300"/>
            </a:gs>
            <a:gs pos="4500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rot="10800000">
            <a:off x="609600" y="1281751"/>
            <a:ext cx="777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01092" y="-12876"/>
            <a:ext cx="78486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r" eaLnBrk="0" hangingPunct="0">
              <a:defRPr/>
            </a:pP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Mei</a:t>
            </a: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FFFF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2013)       </a:t>
            </a:r>
            <a:r>
              <a:rPr lang="en-US" sz="80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IN</a:t>
            </a:r>
            <a:r>
              <a:rPr lang="en-US" sz="54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SIDE</a:t>
            </a:r>
            <a:r>
              <a:rPr lang="en-US" sz="2600" b="1" dirty="0" smtClean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600" b="1" dirty="0">
              <a:ln>
                <a:solidFill>
                  <a:srgbClr val="FFFF99"/>
                </a:solidFill>
              </a:ln>
              <a:solidFill>
                <a:srgbClr val="FFFF00"/>
              </a:solidFill>
              <a:latin typeface="Footlight MT Light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2800" b="1" dirty="0">
                <a:ln>
                  <a:solidFill>
                    <a:srgbClr val="FFFF99"/>
                  </a:solidFill>
                </a:ln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The Cambridge Condominium</a:t>
            </a:r>
          </a:p>
          <a:p>
            <a:pPr algn="r" eaLnBrk="0" hangingPunct="0">
              <a:defRPr/>
            </a:pPr>
            <a:r>
              <a:rPr lang="en-US" sz="26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id-ID" dirty="0">
              <a:solidFill>
                <a:srgbClr val="FFFF00"/>
              </a:solidFill>
              <a:latin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762000" y="1219201"/>
            <a:ext cx="7772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1152" y="1801504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Corbel" pitchFamily="34" charset="0"/>
              <a:buAutoNum type="arabicPeriod"/>
            </a:pPr>
            <a:r>
              <a:rPr lang="en-US" sz="2400" b="1" dirty="0" err="1">
                <a:latin typeface="Footlight MT Light" pitchFamily="18" charset="0"/>
              </a:rPr>
              <a:t>Jika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ada</a:t>
            </a:r>
            <a:r>
              <a:rPr lang="en-US" sz="2400" b="1" dirty="0">
                <a:latin typeface="Footlight MT Light" pitchFamily="18" charset="0"/>
              </a:rPr>
              <a:t> PERUBAHAN &amp; INFORMASI TAMBAHAN, </a:t>
            </a:r>
            <a:r>
              <a:rPr lang="en-US" sz="2400" b="1" dirty="0" err="1">
                <a:latin typeface="Footlight MT Light" pitchFamily="18" charset="0"/>
              </a:rPr>
              <a:t>mengenai</a:t>
            </a:r>
            <a:r>
              <a:rPr lang="en-US" sz="40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IN</a:t>
            </a:r>
            <a:r>
              <a:rPr lang="en-US" b="1" dirty="0">
                <a:solidFill>
                  <a:srgbClr val="FFFF00"/>
                </a:solidFill>
                <a:latin typeface="Footlight MT Light" pitchFamily="18" charset="0"/>
                <a:ea typeface="Calibri" pitchFamily="34" charset="0"/>
                <a:cs typeface="Times New Roman" pitchFamily="18" charset="0"/>
              </a:rPr>
              <a:t>SIDE</a:t>
            </a:r>
            <a:r>
              <a:rPr lang="en-US" sz="2400" b="1" dirty="0">
                <a:latin typeface="Footlight MT Light" pitchFamily="18" charset="0"/>
              </a:rPr>
              <a:t>  </a:t>
            </a:r>
            <a:r>
              <a:rPr lang="en-US" sz="2400" b="1" dirty="0" err="1">
                <a:latin typeface="Footlight MT Light" pitchFamily="18" charset="0"/>
              </a:rPr>
              <a:t>akan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segera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kami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masukan</a:t>
            </a:r>
            <a:r>
              <a:rPr lang="en-US" sz="2400" b="1" dirty="0">
                <a:latin typeface="Footlight MT Light" pitchFamily="18" charset="0"/>
              </a:rPr>
              <a:t>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US" sz="2400" b="1" dirty="0" err="1">
                <a:latin typeface="Footlight MT Light" pitchFamily="18" charset="0"/>
              </a:rPr>
              <a:t>Seluruh</a:t>
            </a:r>
            <a:r>
              <a:rPr lang="en-US" sz="2400" b="1" dirty="0">
                <a:latin typeface="Footlight MT Light" pitchFamily="18" charset="0"/>
              </a:rPr>
              <a:t> Resident </a:t>
            </a:r>
            <a:r>
              <a:rPr lang="en-US" sz="2400" b="1" dirty="0" err="1">
                <a:latin typeface="Footlight MT Light" pitchFamily="18" charset="0"/>
              </a:rPr>
              <a:t>di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mohon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untuk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selalu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melihat</a:t>
            </a:r>
            <a:r>
              <a:rPr lang="en-US" sz="2400" b="1" dirty="0">
                <a:latin typeface="Footlight MT Light" pitchFamily="18" charset="0"/>
              </a:rPr>
              <a:t> Resident Info TV Channel </a:t>
            </a:r>
            <a:r>
              <a:rPr lang="en-US" sz="2400" b="1" dirty="0" err="1">
                <a:latin typeface="Footlight MT Light" pitchFamily="18" charset="0"/>
              </a:rPr>
              <a:t>ini</a:t>
            </a:r>
            <a:r>
              <a:rPr lang="en-US" sz="2400" b="1" dirty="0">
                <a:latin typeface="Footlight MT Light" pitchFamily="18" charset="0"/>
              </a:rPr>
              <a:t>.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US" sz="2400" b="1" dirty="0" err="1">
                <a:latin typeface="Footlight MT Light" pitchFamily="18" charset="0"/>
              </a:rPr>
              <a:t>Jika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ada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Keluhan</a:t>
            </a:r>
            <a:r>
              <a:rPr lang="en-US" sz="2400" b="1" dirty="0">
                <a:latin typeface="Footlight MT Light" pitchFamily="18" charset="0"/>
              </a:rPr>
              <a:t>, </a:t>
            </a:r>
            <a:r>
              <a:rPr lang="en-US" sz="2400" b="1" dirty="0" err="1">
                <a:latin typeface="Footlight MT Light" pitchFamily="18" charset="0"/>
              </a:rPr>
              <a:t>Masukan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atau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Ide-ide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untuk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kebaikan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bersama</a:t>
            </a:r>
            <a:r>
              <a:rPr lang="en-US" sz="2400" b="1" dirty="0">
                <a:latin typeface="Footlight MT Light" pitchFamily="18" charset="0"/>
              </a:rPr>
              <a:t>, </a:t>
            </a:r>
            <a:r>
              <a:rPr lang="en-US" sz="2400" b="1" dirty="0" err="1">
                <a:latin typeface="Footlight MT Light" pitchFamily="18" charset="0"/>
              </a:rPr>
              <a:t>silahkan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menyurati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atau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menghubungi</a:t>
            </a:r>
            <a:r>
              <a:rPr lang="en-US" sz="2400" b="1" dirty="0">
                <a:latin typeface="Footlight MT Light" pitchFamily="18" charset="0"/>
              </a:rPr>
              <a:t> Tenant Relations, Assistant Manager  </a:t>
            </a:r>
            <a:r>
              <a:rPr lang="en-US" sz="2400" b="1" dirty="0" err="1">
                <a:latin typeface="Footlight MT Light" pitchFamily="18" charset="0"/>
              </a:rPr>
              <a:t>atau</a:t>
            </a:r>
            <a:r>
              <a:rPr lang="en-US" sz="2400" b="1" dirty="0">
                <a:latin typeface="Footlight MT Light" pitchFamily="18" charset="0"/>
              </a:rPr>
              <a:t> General Manager </a:t>
            </a:r>
            <a:r>
              <a:rPr lang="en-US" sz="2400" b="1" dirty="0" err="1">
                <a:latin typeface="Footlight MT Light" pitchFamily="18" charset="0"/>
              </a:rPr>
              <a:t>langsung</a:t>
            </a:r>
            <a:r>
              <a:rPr lang="en-US" sz="2400" b="1" dirty="0">
                <a:latin typeface="Footlight MT Light" pitchFamily="18" charset="0"/>
              </a:rPr>
              <a:t>. </a:t>
            </a:r>
          </a:p>
          <a:p>
            <a:pPr marL="342900" indent="-342900">
              <a:buFont typeface="Corbel" pitchFamily="34" charset="0"/>
              <a:buAutoNum type="arabicPeriod"/>
            </a:pPr>
            <a:r>
              <a:rPr lang="en-US" sz="2400" b="1" dirty="0" err="1">
                <a:latin typeface="Footlight MT Light" pitchFamily="18" charset="0"/>
              </a:rPr>
              <a:t>Jika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ada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hal</a:t>
            </a:r>
            <a:r>
              <a:rPr lang="en-US" sz="2400" b="1" dirty="0">
                <a:latin typeface="Footlight MT Light" pitchFamily="18" charset="0"/>
              </a:rPr>
              <a:t> yang </a:t>
            </a:r>
            <a:r>
              <a:rPr lang="en-US" sz="2400" b="1" dirty="0" err="1">
                <a:latin typeface="Footlight MT Light" pitchFamily="18" charset="0"/>
              </a:rPr>
              <a:t>belum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jelas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atau</a:t>
            </a:r>
            <a:r>
              <a:rPr lang="en-US" sz="2400" b="1" dirty="0">
                <a:latin typeface="Footlight MT Light" pitchFamily="18" charset="0"/>
              </a:rPr>
              <a:t> yang </a:t>
            </a:r>
            <a:r>
              <a:rPr lang="en-US" sz="2400" b="1" dirty="0" err="1">
                <a:latin typeface="Footlight MT Light" pitchFamily="18" charset="0"/>
              </a:rPr>
              <a:t>ingin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ditanyakan</a:t>
            </a:r>
            <a:r>
              <a:rPr lang="en-US" sz="2400" b="1" dirty="0">
                <a:latin typeface="Footlight MT Light" pitchFamily="18" charset="0"/>
              </a:rPr>
              <a:t>, </a:t>
            </a:r>
            <a:r>
              <a:rPr lang="en-US" sz="2400" b="1" dirty="0" err="1">
                <a:latin typeface="Footlight MT Light" pitchFamily="18" charset="0"/>
              </a:rPr>
              <a:t>silahkan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bertanya</a:t>
            </a:r>
            <a:r>
              <a:rPr lang="en-US" sz="2400" b="1" dirty="0">
                <a:latin typeface="Footlight MT Light" pitchFamily="18" charset="0"/>
              </a:rPr>
              <a:t> LANGSUNG, </a:t>
            </a:r>
            <a:r>
              <a:rPr lang="en-US" sz="2400" b="1" dirty="0" err="1">
                <a:latin typeface="Footlight MT Light" pitchFamily="18" charset="0"/>
              </a:rPr>
              <a:t>karena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kami</a:t>
            </a:r>
            <a:r>
              <a:rPr lang="en-US" sz="2400" b="1" dirty="0">
                <a:latin typeface="Footlight MT Light" pitchFamily="18" charset="0"/>
              </a:rPr>
              <a:t> </a:t>
            </a:r>
            <a:r>
              <a:rPr lang="en-US" sz="2400" b="1" dirty="0" err="1">
                <a:latin typeface="Footlight MT Light" pitchFamily="18" charset="0"/>
              </a:rPr>
              <a:t>ada</a:t>
            </a:r>
            <a:r>
              <a:rPr lang="en-US" sz="2400" b="1" dirty="0">
                <a:latin typeface="Footlight MT Light" pitchFamily="18" charset="0"/>
              </a:rPr>
              <a:t> 24 JAM.  </a:t>
            </a:r>
          </a:p>
          <a:p>
            <a:pPr marL="342900" indent="-342900" algn="r"/>
            <a:endParaRPr lang="en-US" sz="2400" dirty="0">
              <a:latin typeface="Brush Script Std" pitchFamily="50" charset="0"/>
            </a:endParaRPr>
          </a:p>
          <a:p>
            <a:pPr marL="342900" indent="-342900" algn="r"/>
            <a:r>
              <a:rPr lang="en-US" sz="2800" dirty="0">
                <a:latin typeface="Brush Script MT" pitchFamily="66" charset="0"/>
              </a:rPr>
              <a:t>Condominium </a:t>
            </a:r>
            <a:r>
              <a:rPr lang="en-US" sz="2800" dirty="0" smtClean="0">
                <a:latin typeface="Brush Script MT" pitchFamily="66" charset="0"/>
              </a:rPr>
              <a:t>Management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  <p:transition spd="slow" advClick="0" advTm="4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irelight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35336</TotalTime>
  <Words>649</Words>
  <Application>Microsoft Office PowerPoint</Application>
  <PresentationFormat>On-screen Show (4:3)</PresentationFormat>
  <Paragraphs>111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Firelight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GAIH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Teddy</dc:creator>
  <cp:lastModifiedBy>My Computer</cp:lastModifiedBy>
  <cp:revision>1545</cp:revision>
  <dcterms:created xsi:type="dcterms:W3CDTF">2010-06-22T14:49:22Z</dcterms:created>
  <dcterms:modified xsi:type="dcterms:W3CDTF">2013-05-15T10:18:32Z</dcterms:modified>
</cp:coreProperties>
</file>